
<file path=[Content_Types].xml><?xml version="1.0" encoding="utf-8"?>
<Types xmlns="http://schemas.openxmlformats.org/package/2006/content-types">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Layouts/slideLayout4.xml" ContentType="application/vnd.openxmlformats-officedocument.presentationml.slideLayout+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slides/slide2.xml" ContentType="application/vnd.openxmlformats-officedocument.presentationml.slide+xml"/>
  <Override PartName="/ppt/theme/theme1.xml" ContentType="application/vnd.openxmlformats-officedocument.theme+xml"/>
  <Override PartName="/ppt/slideLayouts/slideLayout6.xml" ContentType="application/vnd.openxmlformats-officedocument.presentationml.slideLayout+xml"/>
  <Override PartName="/ppt/presentation.xml" ContentType="application/vnd.openxmlformats-officedocument.presentationml.presentation.main+xml"/>
  <Override PartName="/docProps/app.xml" ContentType="application/vnd.openxmlformats-officedocument.extended-properties+xml"/>
  <Override PartName="/ppt/slides/slide5.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Layouts/slideLayout7.xml" ContentType="application/vnd.openxmlformats-officedocument.presentationml.slideLayout+xml"/>
  <Override PartName="/ppt/presProps.xml" ContentType="application/vnd.openxmlformats-officedocument.presentationml.presProps+xml"/>
  <Default Extension="jpeg" ContentType="image/jpeg"/>
  <Override PartName="/ppt/slideLayouts/slideLayout3.xml" ContentType="application/vnd.openxmlformats-officedocument.presentationml.slideLayout+xml"/>
  <Override PartName="/ppt/slides/slide3.xml" ContentType="application/vnd.openxmlformats-officedocument.presentationml.slide+xml"/>
  <Override PartName="/ppt/slides/slide4.xml" ContentType="application/vnd.openxmlformats-officedocument.presentationml.slide+xml"/>
  <Override PartName="/ppt/slideLayouts/slideLayout5.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notesSlides/notesSlide3.xml" ContentType="application/vnd.openxmlformats-officedocument.presentationml.notesSlide+xml"/>
  <Override PartName="/ppt/notesMasters/notesMaster1.xml" ContentType="application/vnd.openxmlformats-officedocument.presentationml.notesMaster+xml"/>
  <Override PartName="/ppt/slides/slide1.xml" ContentType="application/vnd.openxmlformats-officedocument.presentationml.slide+xml"/>
  <Override PartName="/ppt/tableStyles.xml" ContentType="application/vnd.openxmlformats-officedocument.presentationml.tableStyles+xml"/>
  <Default Extension="xml" ContentType="application/xml"/>
  <Override PartName="/ppt/slides/slide7.xml" ContentType="application/vnd.openxmlformats-officedocument.presentationml.slide+xml"/>
  <Override PartName="/ppt/slides/slide8.xml" ContentType="application/vnd.openxmlformats-officedocument.presentationml.slide+xml"/>
  <Override PartName="/ppt/slideMasters/slideMaster1.xml" ContentType="application/vnd.openxmlformats-officedocument.presentationml.slideMaster+xml"/>
  <Override PartName="/ppt/viewProps.xml" ContentType="application/vnd.openxmlformats-officedocument.presentationml.viewProps+xml"/>
  <Override PartName="/docProps/core.xml" ContentType="application/vnd.openxmlformats-package.core-properties+xml"/>
  <Default Extension="bin" ContentType="application/vnd.openxmlformats-officedocument.presentationml.printerSettings"/>
  <Override PartName="/ppt/notesSlides/notesSlide4.xml" ContentType="application/vnd.openxmlformats-officedocument.presentationml.notesSlide+xml"/>
  <Default Extension="rels" ContentType="application/vnd.openxmlformats-package.relationships+xml"/>
  <Override PartName="/ppt/slides/slide9.xml" ContentType="application/vnd.openxmlformats-officedocument.presentationml.slide+xml"/>
  <Override PartName="/ppt/slides/slide13.xml" ContentType="application/vnd.openxmlformats-officedocument.presentationml.slide+xml"/>
  <Override PartName="/ppt/slides/slide6.xml" ContentType="application/vnd.openxmlformats-officedocument.presentationml.slide+xml"/>
  <Override PartName="/ppt/slides/slide12.xml" ContentType="application/vnd.openxmlformats-officedocument.presentationml.slide+xml"/>
</Types>
</file>

<file path=_rels/.rels><?xml version="1.0" encoding="UTF-8" standalone="yes"?>
<Relationships xmlns="http://schemas.openxmlformats.org/package/2006/relationships"><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48" r:id="rId1"/>
  </p:sldMasterIdLst>
  <p:notesMasterIdLst>
    <p:notesMasterId r:id="rId15"/>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lastView="sldThumbnailView">
  <p:normalViewPr>
    <p:restoredLeft sz="15620"/>
    <p:restoredTop sz="94660"/>
  </p:normalViewPr>
  <p:slideViewPr>
    <p:cSldViewPr snapToGrid="0" snapToObjects="1">
      <p:cViewPr varScale="1">
        <p:scale>
          <a:sx n="98" d="100"/>
          <a:sy n="98" d="100"/>
        </p:scale>
        <p:origin x="-640" y="-11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4" Type="http://schemas.openxmlformats.org/officeDocument/2006/relationships/slide" Target="slides/slide13.xml"/><Relationship Id="rId20" Type="http://schemas.openxmlformats.org/officeDocument/2006/relationships/tableStyles" Target="tableStyles.xml"/><Relationship Id="rId4" Type="http://schemas.openxmlformats.org/officeDocument/2006/relationships/slide" Target="slides/slide3.xml"/><Relationship Id="rId7" Type="http://schemas.openxmlformats.org/officeDocument/2006/relationships/slide" Target="slides/slide6.xml"/><Relationship Id="rId11" Type="http://schemas.openxmlformats.org/officeDocument/2006/relationships/slide" Target="slides/slide10.xml"/><Relationship Id="rId1" Type="http://schemas.openxmlformats.org/officeDocument/2006/relationships/slideMaster" Target="slideMasters/slideMaster1.xml"/><Relationship Id="rId6" Type="http://schemas.openxmlformats.org/officeDocument/2006/relationships/slide" Target="slides/slide5.xml"/><Relationship Id="rId16" Type="http://schemas.openxmlformats.org/officeDocument/2006/relationships/printerSettings" Target="printerSettings/printerSettings1.bin"/><Relationship Id="rId8" Type="http://schemas.openxmlformats.org/officeDocument/2006/relationships/slide" Target="slides/slide7.xml"/><Relationship Id="rId13" Type="http://schemas.openxmlformats.org/officeDocument/2006/relationships/slide" Target="slides/slide12.xml"/><Relationship Id="rId10" Type="http://schemas.openxmlformats.org/officeDocument/2006/relationships/slide" Target="slides/slide9.xml"/><Relationship Id="rId5" Type="http://schemas.openxmlformats.org/officeDocument/2006/relationships/slide" Target="slides/slide4.xml"/><Relationship Id="rId15" Type="http://schemas.openxmlformats.org/officeDocument/2006/relationships/notesMaster" Target="notesMasters/notesMaster1.xml"/><Relationship Id="rId12" Type="http://schemas.openxmlformats.org/officeDocument/2006/relationships/slide" Target="slides/slide11.xml"/><Relationship Id="rId17" Type="http://schemas.openxmlformats.org/officeDocument/2006/relationships/presProps" Target="presProps.xml"/><Relationship Id="rId19" Type="http://schemas.openxmlformats.org/officeDocument/2006/relationships/theme" Target="theme/theme1.xml"/><Relationship Id="rId2" Type="http://schemas.openxmlformats.org/officeDocument/2006/relationships/slide" Target="slides/slide1.xml"/><Relationship Id="rId9" Type="http://schemas.openxmlformats.org/officeDocument/2006/relationships/slide" Target="slides/slide8.xml"/><Relationship Id="rId3" Type="http://schemas.openxmlformats.org/officeDocument/2006/relationships/slide" Target="slides/slide2.xml"/><Relationship Id="rId18"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BC0B6C7-48A4-7342-B1FA-447C08C2FEB9}" type="datetimeFigureOut">
              <a:rPr lang="en-US" smtClean="0"/>
              <a:pPr/>
              <a:t>10/30/11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7DD87EAB-3531-614F-9761-DE59FD2DC325}"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7DD87EAB-3531-614F-9761-DE59FD2DC325}" type="slidenum">
              <a:rPr lang="en-US" smtClean="0"/>
              <a:pPr/>
              <a:t>2</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HP Touch</a:t>
            </a:r>
            <a:r>
              <a:rPr lang="en-US" baseline="0" dirty="0" smtClean="0"/>
              <a:t> Tablet for only $99</a:t>
            </a:r>
            <a:endParaRPr lang="en-US" dirty="0"/>
          </a:p>
        </p:txBody>
      </p:sp>
      <p:sp>
        <p:nvSpPr>
          <p:cNvPr id="4" name="Slide Number Placeholder 3"/>
          <p:cNvSpPr>
            <a:spLocks noGrp="1"/>
          </p:cNvSpPr>
          <p:nvPr>
            <p:ph type="sldNum" sz="quarter" idx="10"/>
          </p:nvPr>
        </p:nvSpPr>
        <p:spPr/>
        <p:txBody>
          <a:bodyPr/>
          <a:lstStyle/>
          <a:p>
            <a:fld id="{7DD87EAB-3531-614F-9761-DE59FD2DC325}" type="slidenum">
              <a:rPr lang="en-US" smtClean="0"/>
              <a:pPr/>
              <a:t>6</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Read Article</a:t>
            </a:r>
            <a:endParaRPr lang="en-US" dirty="0"/>
          </a:p>
        </p:txBody>
      </p:sp>
      <p:sp>
        <p:nvSpPr>
          <p:cNvPr id="4" name="Slide Number Placeholder 3"/>
          <p:cNvSpPr>
            <a:spLocks noGrp="1"/>
          </p:cNvSpPr>
          <p:nvPr>
            <p:ph type="sldNum" sz="quarter" idx="10"/>
          </p:nvPr>
        </p:nvSpPr>
        <p:spPr/>
        <p:txBody>
          <a:bodyPr/>
          <a:lstStyle/>
          <a:p>
            <a:fld id="{7DD87EAB-3531-614F-9761-DE59FD2DC325}" type="slidenum">
              <a:rPr lang="en-US" smtClean="0"/>
              <a:pPr/>
              <a:t>9</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Show Video</a:t>
            </a:r>
            <a:endParaRPr lang="en-US" dirty="0"/>
          </a:p>
        </p:txBody>
      </p:sp>
      <p:sp>
        <p:nvSpPr>
          <p:cNvPr id="4" name="Slide Number Placeholder 3"/>
          <p:cNvSpPr>
            <a:spLocks noGrp="1"/>
          </p:cNvSpPr>
          <p:nvPr>
            <p:ph type="sldNum" sz="quarter" idx="10"/>
          </p:nvPr>
        </p:nvSpPr>
        <p:spPr/>
        <p:txBody>
          <a:bodyPr/>
          <a:lstStyle/>
          <a:p>
            <a:fld id="{7DD87EAB-3531-614F-9761-DE59FD2DC325}" type="slidenum">
              <a:rPr lang="en-US" smtClean="0"/>
              <a:pPr/>
              <a:t>10</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988671E-86C5-8C4C-81FC-D9795652A3D3}" type="datetimeFigureOut">
              <a:rPr lang="en-US" smtClean="0"/>
              <a:pPr/>
              <a:t>10/30/11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0B85984-15C7-394C-BAF6-4A0CF4C324B6}"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988671E-86C5-8C4C-81FC-D9795652A3D3}" type="datetimeFigureOut">
              <a:rPr lang="en-US" smtClean="0"/>
              <a:pPr/>
              <a:t>10/30/11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0B85984-15C7-394C-BAF6-4A0CF4C324B6}"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988671E-86C5-8C4C-81FC-D9795652A3D3}" type="datetimeFigureOut">
              <a:rPr lang="en-US" smtClean="0"/>
              <a:pPr/>
              <a:t>10/30/11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0B85984-15C7-394C-BAF6-4A0CF4C324B6}"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988671E-86C5-8C4C-81FC-D9795652A3D3}" type="datetimeFigureOut">
              <a:rPr lang="en-US" smtClean="0"/>
              <a:pPr/>
              <a:t>10/30/11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0B85984-15C7-394C-BAF6-4A0CF4C324B6}"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988671E-86C5-8C4C-81FC-D9795652A3D3}" type="datetimeFigureOut">
              <a:rPr lang="en-US" smtClean="0"/>
              <a:pPr/>
              <a:t>10/30/11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0B85984-15C7-394C-BAF6-4A0CF4C324B6}"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988671E-86C5-8C4C-81FC-D9795652A3D3}" type="datetimeFigureOut">
              <a:rPr lang="en-US" smtClean="0"/>
              <a:pPr/>
              <a:t>10/30/11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0B85984-15C7-394C-BAF6-4A0CF4C324B6}"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988671E-86C5-8C4C-81FC-D9795652A3D3}" type="datetimeFigureOut">
              <a:rPr lang="en-US" smtClean="0"/>
              <a:pPr/>
              <a:t>10/30/11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0B85984-15C7-394C-BAF6-4A0CF4C324B6}"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988671E-86C5-8C4C-81FC-D9795652A3D3}" type="datetimeFigureOut">
              <a:rPr lang="en-US" smtClean="0"/>
              <a:pPr/>
              <a:t>10/30/11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0B85984-15C7-394C-BAF6-4A0CF4C324B6}"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988671E-86C5-8C4C-81FC-D9795652A3D3}" type="datetimeFigureOut">
              <a:rPr lang="en-US" smtClean="0"/>
              <a:pPr/>
              <a:t>10/30/11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0B85984-15C7-394C-BAF6-4A0CF4C324B6}"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988671E-86C5-8C4C-81FC-D9795652A3D3}" type="datetimeFigureOut">
              <a:rPr lang="en-US" smtClean="0"/>
              <a:pPr/>
              <a:t>10/30/11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0B85984-15C7-394C-BAF6-4A0CF4C324B6}"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988671E-86C5-8C4C-81FC-D9795652A3D3}" type="datetimeFigureOut">
              <a:rPr lang="en-US" smtClean="0"/>
              <a:pPr/>
              <a:t>10/30/11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0B85984-15C7-394C-BAF6-4A0CF4C324B6}"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4" Type="http://schemas.openxmlformats.org/officeDocument/2006/relationships/slideLayout" Target="../slideLayouts/slideLayout4.xml"/><Relationship Id="rId10" Type="http://schemas.openxmlformats.org/officeDocument/2006/relationships/slideLayout" Target="../slideLayouts/slideLayout10.xml"/><Relationship Id="rId5" Type="http://schemas.openxmlformats.org/officeDocument/2006/relationships/slideLayout" Target="../slideLayouts/slideLayout5.xml"/><Relationship Id="rId7" Type="http://schemas.openxmlformats.org/officeDocument/2006/relationships/slideLayout" Target="../slideLayouts/slideLayout7.xml"/><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9" Type="http://schemas.openxmlformats.org/officeDocument/2006/relationships/slideLayout" Target="../slideLayouts/slideLayout9.xml"/><Relationship Id="rId3" Type="http://schemas.openxmlformats.org/officeDocument/2006/relationships/slideLayout" Target="../slideLayouts/slideLayout3.xml"/><Relationship Id="rId6" Type="http://schemas.openxmlformats.org/officeDocument/2006/relationships/slideLayout" Target="../slideLayouts/slideLayout6.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988671E-86C5-8C4C-81FC-D9795652A3D3}" type="datetimeFigureOut">
              <a:rPr lang="en-US" smtClean="0"/>
              <a:pPr/>
              <a:t>10/30/11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0B85984-15C7-394C-BAF6-4A0CF4C324B6}"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Pricing </a:t>
            </a:r>
            <a:endParaRPr lang="en-US" dirty="0"/>
          </a:p>
        </p:txBody>
      </p:sp>
      <p:sp>
        <p:nvSpPr>
          <p:cNvPr id="3" name="Subtitle 2"/>
          <p:cNvSpPr>
            <a:spLocks noGrp="1"/>
          </p:cNvSpPr>
          <p:nvPr>
            <p:ph type="subTitle" idx="1"/>
          </p:nvPr>
        </p:nvSpPr>
        <p:spPr/>
        <p:txBody>
          <a:bodyPr/>
          <a:lstStyle/>
          <a:p>
            <a:r>
              <a:rPr lang="en-US" i="1" dirty="0" smtClean="0"/>
              <a:t>Continued</a:t>
            </a:r>
            <a:endParaRPr lang="en-US" i="1" dirty="0"/>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Skimming</a:t>
            </a:r>
            <a:endParaRPr lang="en-US" dirty="0"/>
          </a:p>
        </p:txBody>
      </p:sp>
      <p:sp>
        <p:nvSpPr>
          <p:cNvPr id="3" name="Content Placeholder 2"/>
          <p:cNvSpPr>
            <a:spLocks noGrp="1"/>
          </p:cNvSpPr>
          <p:nvPr>
            <p:ph idx="1"/>
          </p:nvPr>
        </p:nvSpPr>
        <p:spPr/>
        <p:txBody>
          <a:bodyPr>
            <a:normAutofit fontScale="85000" lnSpcReduction="10000"/>
          </a:bodyPr>
          <a:lstStyle/>
          <a:p>
            <a:r>
              <a:rPr lang="en-US" b="1" dirty="0" smtClean="0"/>
              <a:t>Skim pricing</a:t>
            </a:r>
            <a:r>
              <a:rPr lang="en-US" dirty="0" smtClean="0"/>
              <a:t> attempts to "skim the cream" off the top of the market by setting a high price and selling to those customers who are less price sensitive.</a:t>
            </a:r>
          </a:p>
          <a:p>
            <a:pPr>
              <a:buNone/>
            </a:pPr>
            <a:endParaRPr lang="en-US" dirty="0" smtClean="0"/>
          </a:p>
          <a:p>
            <a:pPr lvl="1"/>
            <a:r>
              <a:rPr lang="en-US" dirty="0" smtClean="0"/>
              <a:t>Skimming is most appropriate when:</a:t>
            </a:r>
          </a:p>
          <a:p>
            <a:pPr lvl="2"/>
            <a:r>
              <a:rPr lang="en-US" dirty="0" smtClean="0"/>
              <a:t>Demand is expected to be relatively inelastic; that is, the customers are not highly price sensitive.</a:t>
            </a:r>
          </a:p>
          <a:p>
            <a:pPr lvl="2"/>
            <a:r>
              <a:rPr lang="en-US" dirty="0" smtClean="0"/>
              <a:t>Large cost savings are not expected at high volumes, or it is difficult to predict the cost savings that would be achieved at high volume.</a:t>
            </a:r>
          </a:p>
          <a:p>
            <a:pPr lvl="2"/>
            <a:r>
              <a:rPr lang="en-US" dirty="0" smtClean="0"/>
              <a:t>The company does not have the resources to finance the large capital expenditures necessary for high volume production with initially low profit margins.</a:t>
            </a:r>
          </a:p>
          <a:p>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Skimming Video</a:t>
            </a:r>
            <a:endParaRPr lang="en-US" dirty="0"/>
          </a:p>
        </p:txBody>
      </p:sp>
      <p:sp>
        <p:nvSpPr>
          <p:cNvPr id="3" name="Content Placeholder 2"/>
          <p:cNvSpPr>
            <a:spLocks noGrp="1"/>
          </p:cNvSpPr>
          <p:nvPr>
            <p:ph idx="1"/>
          </p:nvPr>
        </p:nvSpPr>
        <p:spPr/>
        <p:txBody>
          <a:bodyPr/>
          <a:lstStyle/>
          <a:p>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Discounts</a:t>
            </a:r>
            <a:endParaRPr lang="en-US" dirty="0"/>
          </a:p>
        </p:txBody>
      </p:sp>
      <p:sp>
        <p:nvSpPr>
          <p:cNvPr id="3" name="Content Placeholder 2"/>
          <p:cNvSpPr>
            <a:spLocks noGrp="1"/>
          </p:cNvSpPr>
          <p:nvPr>
            <p:ph idx="1"/>
          </p:nvPr>
        </p:nvSpPr>
        <p:spPr/>
        <p:txBody>
          <a:bodyPr>
            <a:normAutofit fontScale="70000" lnSpcReduction="20000"/>
          </a:bodyPr>
          <a:lstStyle/>
          <a:p>
            <a:r>
              <a:rPr lang="en-US" b="1" dirty="0" smtClean="0"/>
              <a:t>Quantity discount</a:t>
            </a:r>
            <a:r>
              <a:rPr lang="en-US" dirty="0" smtClean="0"/>
              <a:t> - offered to customers who purchase in large quantities.</a:t>
            </a:r>
          </a:p>
          <a:p>
            <a:pPr>
              <a:buNone/>
            </a:pPr>
            <a:endParaRPr lang="en-US" dirty="0" smtClean="0"/>
          </a:p>
          <a:p>
            <a:r>
              <a:rPr lang="en-US" b="1" dirty="0" smtClean="0"/>
              <a:t>Cumulative quantity discount</a:t>
            </a:r>
            <a:r>
              <a:rPr lang="en-US" dirty="0" smtClean="0"/>
              <a:t> - a discount that increases as the cumulative quantity increases. Cumulative discounts may be offered to resellers who purchase large quantities over time but who do not wish to place large individual orders.</a:t>
            </a:r>
          </a:p>
          <a:p>
            <a:pPr>
              <a:buNone/>
            </a:pPr>
            <a:endParaRPr lang="en-US" dirty="0" smtClean="0"/>
          </a:p>
          <a:p>
            <a:r>
              <a:rPr lang="en-US" b="1" dirty="0" smtClean="0"/>
              <a:t>Seasonal discount</a:t>
            </a:r>
            <a:r>
              <a:rPr lang="en-US" dirty="0" smtClean="0"/>
              <a:t> - based on the time that the purchase is made and designed to reduce seasonal variation in sales. For example, the travel industry offers much lower off-season rates. Such discounts do not have to be based on time of the year; they also can be based on day of the week or time of the day, such as pricing offered by long distance and wireless service providers.</a:t>
            </a: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Discounts 2</a:t>
            </a:r>
            <a:endParaRPr lang="en-US" dirty="0"/>
          </a:p>
        </p:txBody>
      </p:sp>
      <p:sp>
        <p:nvSpPr>
          <p:cNvPr id="3" name="Content Placeholder 2"/>
          <p:cNvSpPr>
            <a:spLocks noGrp="1"/>
          </p:cNvSpPr>
          <p:nvPr>
            <p:ph idx="1"/>
          </p:nvPr>
        </p:nvSpPr>
        <p:spPr/>
        <p:txBody>
          <a:bodyPr>
            <a:normAutofit fontScale="85000" lnSpcReduction="20000"/>
          </a:bodyPr>
          <a:lstStyle/>
          <a:p>
            <a:pPr>
              <a:buNone/>
            </a:pPr>
            <a:endParaRPr lang="en-US" dirty="0" smtClean="0"/>
          </a:p>
          <a:p>
            <a:r>
              <a:rPr lang="en-US" b="1" dirty="0" smtClean="0"/>
              <a:t>Cash discount</a:t>
            </a:r>
            <a:r>
              <a:rPr lang="en-US" dirty="0" smtClean="0"/>
              <a:t> - extended to customers who pay their bill before a specified date.</a:t>
            </a:r>
          </a:p>
          <a:p>
            <a:pPr>
              <a:buNone/>
            </a:pPr>
            <a:endParaRPr lang="en-US" dirty="0" smtClean="0"/>
          </a:p>
          <a:p>
            <a:r>
              <a:rPr lang="en-US" b="1" dirty="0" smtClean="0"/>
              <a:t>Trade discount</a:t>
            </a:r>
            <a:r>
              <a:rPr lang="en-US" dirty="0" smtClean="0"/>
              <a:t> - a functional discount offered to channel members for performing their roles. For example, a trade discount may be offered to a small retailer who may not purchase in quantity but nonetheless performs the important retail function.</a:t>
            </a:r>
          </a:p>
          <a:p>
            <a:pPr>
              <a:buNone/>
            </a:pPr>
            <a:endParaRPr lang="en-US" dirty="0" smtClean="0"/>
          </a:p>
          <a:p>
            <a:r>
              <a:rPr lang="en-US" b="1" dirty="0" smtClean="0"/>
              <a:t>Promotional discount</a:t>
            </a:r>
            <a:r>
              <a:rPr lang="en-US" dirty="0" smtClean="0"/>
              <a:t> - a short-term discounted price offered to stimulate sales.</a:t>
            </a:r>
          </a:p>
          <a:p>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Objective 1</a:t>
            </a:r>
            <a:endParaRPr lang="en-US" dirty="0"/>
          </a:p>
        </p:txBody>
      </p:sp>
      <p:sp>
        <p:nvSpPr>
          <p:cNvPr id="3" name="Content Placeholder 2"/>
          <p:cNvSpPr>
            <a:spLocks noGrp="1"/>
          </p:cNvSpPr>
          <p:nvPr>
            <p:ph idx="1"/>
          </p:nvPr>
        </p:nvSpPr>
        <p:spPr/>
        <p:txBody>
          <a:bodyPr/>
          <a:lstStyle/>
          <a:p>
            <a:r>
              <a:rPr lang="en-US" dirty="0" smtClean="0"/>
              <a:t>Current Profit Maximization</a:t>
            </a:r>
          </a:p>
          <a:p>
            <a:endParaRPr lang="en-US" dirty="0" smtClean="0"/>
          </a:p>
          <a:p>
            <a:pPr lvl="1"/>
            <a:r>
              <a:rPr lang="en-US" dirty="0"/>
              <a:t>S</a:t>
            </a:r>
            <a:r>
              <a:rPr lang="en-US" dirty="0" smtClean="0"/>
              <a:t>eeks to maximize current profit, taking into account revenue and costs.</a:t>
            </a:r>
          </a:p>
          <a:p>
            <a:pPr lvl="1"/>
            <a:endParaRPr lang="en-US" dirty="0"/>
          </a:p>
          <a:p>
            <a:pPr lvl="1"/>
            <a:r>
              <a:rPr lang="en-US" dirty="0" smtClean="0"/>
              <a:t> Current profit maximization may not be the best objective if it results in lower long-term profits.</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Objective 2</a:t>
            </a:r>
            <a:endParaRPr lang="en-US" dirty="0"/>
          </a:p>
        </p:txBody>
      </p:sp>
      <p:sp>
        <p:nvSpPr>
          <p:cNvPr id="3" name="Content Placeholder 2"/>
          <p:cNvSpPr>
            <a:spLocks noGrp="1"/>
          </p:cNvSpPr>
          <p:nvPr>
            <p:ph idx="1"/>
          </p:nvPr>
        </p:nvSpPr>
        <p:spPr/>
        <p:txBody>
          <a:bodyPr/>
          <a:lstStyle/>
          <a:p>
            <a:r>
              <a:rPr lang="en-US" dirty="0" smtClean="0"/>
              <a:t>Maximize Quantity</a:t>
            </a:r>
          </a:p>
          <a:p>
            <a:endParaRPr lang="en-US" dirty="0" smtClean="0"/>
          </a:p>
          <a:p>
            <a:pPr lvl="1"/>
            <a:r>
              <a:rPr lang="en-US" dirty="0" smtClean="0"/>
              <a:t>Seeks to maximize the number of units sold or the number of customers served in order to decrease long-term cost.</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Objective 3</a:t>
            </a:r>
            <a:endParaRPr lang="en-US" dirty="0"/>
          </a:p>
        </p:txBody>
      </p:sp>
      <p:sp>
        <p:nvSpPr>
          <p:cNvPr id="3" name="Content Placeholder 2"/>
          <p:cNvSpPr>
            <a:spLocks noGrp="1"/>
          </p:cNvSpPr>
          <p:nvPr>
            <p:ph idx="1"/>
          </p:nvPr>
        </p:nvSpPr>
        <p:spPr/>
        <p:txBody>
          <a:bodyPr/>
          <a:lstStyle/>
          <a:p>
            <a:r>
              <a:rPr lang="en-US" dirty="0" smtClean="0"/>
              <a:t>Maximize profit margin</a:t>
            </a:r>
          </a:p>
          <a:p>
            <a:endParaRPr lang="en-US" dirty="0" smtClean="0"/>
          </a:p>
          <a:p>
            <a:pPr lvl="1"/>
            <a:r>
              <a:rPr lang="en-US" dirty="0" smtClean="0"/>
              <a:t>Attempts to maximize the unit profit margin, recognizing that quantities will be low.</a:t>
            </a:r>
          </a:p>
          <a:p>
            <a:pPr lvl="1"/>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Objective 4</a:t>
            </a:r>
            <a:endParaRPr lang="en-US" dirty="0"/>
          </a:p>
        </p:txBody>
      </p:sp>
      <p:sp>
        <p:nvSpPr>
          <p:cNvPr id="3" name="Content Placeholder 2"/>
          <p:cNvSpPr>
            <a:spLocks noGrp="1"/>
          </p:cNvSpPr>
          <p:nvPr>
            <p:ph idx="1"/>
          </p:nvPr>
        </p:nvSpPr>
        <p:spPr/>
        <p:txBody>
          <a:bodyPr/>
          <a:lstStyle/>
          <a:p>
            <a:r>
              <a:rPr lang="en-US" dirty="0" smtClean="0"/>
              <a:t>Quality Leadership</a:t>
            </a:r>
          </a:p>
          <a:p>
            <a:endParaRPr lang="en-US" dirty="0" smtClean="0"/>
          </a:p>
          <a:p>
            <a:pPr lvl="1"/>
            <a:r>
              <a:rPr lang="en-US" dirty="0" smtClean="0"/>
              <a:t>Use price to signal high quality in an attempt to position the product as a quality leader.</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Objective 5</a:t>
            </a:r>
            <a:endParaRPr lang="en-US" dirty="0"/>
          </a:p>
        </p:txBody>
      </p:sp>
      <p:sp>
        <p:nvSpPr>
          <p:cNvPr id="3" name="Content Placeholder 2"/>
          <p:cNvSpPr>
            <a:spLocks noGrp="1"/>
          </p:cNvSpPr>
          <p:nvPr>
            <p:ph idx="1"/>
          </p:nvPr>
        </p:nvSpPr>
        <p:spPr/>
        <p:txBody>
          <a:bodyPr/>
          <a:lstStyle/>
          <a:p>
            <a:r>
              <a:rPr lang="en-US" dirty="0" smtClean="0"/>
              <a:t>Partial Cost Recovery</a:t>
            </a:r>
          </a:p>
          <a:p>
            <a:endParaRPr lang="en-US" dirty="0" smtClean="0"/>
          </a:p>
          <a:p>
            <a:pPr lvl="1"/>
            <a:r>
              <a:rPr lang="en-US" dirty="0" smtClean="0"/>
              <a:t>an organization that has other revenue sources may seek only partial cost recovery.</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Objective 6</a:t>
            </a:r>
            <a:endParaRPr lang="en-US" dirty="0"/>
          </a:p>
        </p:txBody>
      </p:sp>
      <p:sp>
        <p:nvSpPr>
          <p:cNvPr id="3" name="Content Placeholder 2"/>
          <p:cNvSpPr>
            <a:spLocks noGrp="1"/>
          </p:cNvSpPr>
          <p:nvPr>
            <p:ph idx="1"/>
          </p:nvPr>
        </p:nvSpPr>
        <p:spPr/>
        <p:txBody>
          <a:bodyPr/>
          <a:lstStyle/>
          <a:p>
            <a:r>
              <a:rPr lang="en-US" dirty="0" smtClean="0"/>
              <a:t>Survival</a:t>
            </a:r>
          </a:p>
          <a:p>
            <a:pPr lvl="1"/>
            <a:endParaRPr lang="en-US" dirty="0" smtClean="0"/>
          </a:p>
          <a:p>
            <a:pPr lvl="1"/>
            <a:r>
              <a:rPr lang="en-US" dirty="0"/>
              <a:t>I</a:t>
            </a:r>
            <a:r>
              <a:rPr lang="en-US" dirty="0" smtClean="0"/>
              <a:t>n situations such as market decline and overcapacity, the goal may be to select a price that will cover costs and permit the firm to remain in the market. </a:t>
            </a:r>
          </a:p>
          <a:p>
            <a:pPr lvl="1"/>
            <a:r>
              <a:rPr lang="en-US" dirty="0" smtClean="0"/>
              <a:t>In this case, survival may take a priority over profits, so this objective is considered temporary.</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Objective 7</a:t>
            </a:r>
            <a:endParaRPr lang="en-US" dirty="0"/>
          </a:p>
        </p:txBody>
      </p:sp>
      <p:sp>
        <p:nvSpPr>
          <p:cNvPr id="3" name="Content Placeholder 2"/>
          <p:cNvSpPr>
            <a:spLocks noGrp="1"/>
          </p:cNvSpPr>
          <p:nvPr>
            <p:ph idx="1"/>
          </p:nvPr>
        </p:nvSpPr>
        <p:spPr/>
        <p:txBody>
          <a:bodyPr/>
          <a:lstStyle/>
          <a:p>
            <a:r>
              <a:rPr lang="en-US" dirty="0" smtClean="0"/>
              <a:t>Status Quo</a:t>
            </a:r>
          </a:p>
          <a:p>
            <a:endParaRPr lang="en-US" dirty="0" smtClean="0"/>
          </a:p>
          <a:p>
            <a:pPr lvl="1"/>
            <a:r>
              <a:rPr lang="en-US" dirty="0"/>
              <a:t>T</a:t>
            </a:r>
            <a:r>
              <a:rPr lang="en-US" dirty="0" smtClean="0"/>
              <a:t>he firm may seek price stabilization in order to avoid price wars and maintain a moderate but stable level of profit.</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For New Products</a:t>
            </a:r>
            <a:endParaRPr lang="en-US" dirty="0"/>
          </a:p>
        </p:txBody>
      </p:sp>
      <p:sp>
        <p:nvSpPr>
          <p:cNvPr id="3" name="Content Placeholder 2"/>
          <p:cNvSpPr>
            <a:spLocks noGrp="1"/>
          </p:cNvSpPr>
          <p:nvPr>
            <p:ph idx="1"/>
          </p:nvPr>
        </p:nvSpPr>
        <p:spPr/>
        <p:txBody>
          <a:bodyPr/>
          <a:lstStyle/>
          <a:p>
            <a:r>
              <a:rPr lang="en-US" dirty="0" smtClean="0"/>
              <a:t>For new products, the pricing objective often is either to maximize profit margin or to maximize quantity (market share).</a:t>
            </a:r>
          </a:p>
          <a:p>
            <a:r>
              <a:rPr lang="en-US" dirty="0" smtClean="0"/>
              <a:t> To meet these objectives, skim pricing and penetration pricing strategies often are employed.</a:t>
            </a: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78</TotalTime>
  <Words>575</Words>
  <Application>Microsoft Macintosh PowerPoint</Application>
  <PresentationFormat>On-screen Show (4:3)</PresentationFormat>
  <Paragraphs>64</Paragraphs>
  <Slides>13</Slides>
  <Notes>4</Notes>
  <HiddenSlides>0</HiddenSlides>
  <MMClips>0</MMClips>
  <ScaleCrop>false</ScaleCrop>
  <HeadingPairs>
    <vt:vector size="4" baseType="variant">
      <vt:variant>
        <vt:lpstr>Design Template</vt:lpstr>
      </vt:variant>
      <vt:variant>
        <vt:i4>1</vt:i4>
      </vt:variant>
      <vt:variant>
        <vt:lpstr>Slide Titles</vt:lpstr>
      </vt:variant>
      <vt:variant>
        <vt:i4>13</vt:i4>
      </vt:variant>
    </vt:vector>
  </HeadingPairs>
  <TitlesOfParts>
    <vt:vector size="14" baseType="lpstr">
      <vt:lpstr>Office Theme</vt:lpstr>
      <vt:lpstr>Pricing </vt:lpstr>
      <vt:lpstr>Objective 1</vt:lpstr>
      <vt:lpstr>Objective 2</vt:lpstr>
      <vt:lpstr>Objective 3</vt:lpstr>
      <vt:lpstr>Objective 4</vt:lpstr>
      <vt:lpstr>Objective 5</vt:lpstr>
      <vt:lpstr>Objective 6</vt:lpstr>
      <vt:lpstr>Objective 7</vt:lpstr>
      <vt:lpstr>For New Products</vt:lpstr>
      <vt:lpstr>Skimming</vt:lpstr>
      <vt:lpstr>Skimming Video</vt:lpstr>
      <vt:lpstr>Discounts</vt:lpstr>
      <vt:lpstr>Discounts 2</vt:lpstr>
    </vt:vector>
  </TitlesOfParts>
  <Company>Central York School District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Pricing </dc:title>
  <dc:creator>cysd</dc:creator>
  <cp:lastModifiedBy>cysd</cp:lastModifiedBy>
  <cp:revision>2</cp:revision>
  <dcterms:created xsi:type="dcterms:W3CDTF">2011-10-30T22:28:04Z</dcterms:created>
  <dcterms:modified xsi:type="dcterms:W3CDTF">2011-10-30T22:28:37Z</dcterms:modified>
</cp:coreProperties>
</file>

<file path=docProps/thumbnail.jpeg>
</file>